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0" r:id="rId5"/>
    <p:sldId id="2583" r:id="rId6"/>
    <p:sldId id="2581" r:id="rId7"/>
    <p:sldId id="2563" r:id="rId8"/>
    <p:sldId id="2564" r:id="rId9"/>
    <p:sldId id="2566" r:id="rId10"/>
    <p:sldId id="2568" r:id="rId11"/>
    <p:sldId id="2570" r:id="rId12"/>
    <p:sldId id="2584" r:id="rId13"/>
    <p:sldId id="25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4879" autoAdjust="0"/>
  </p:normalViewPr>
  <p:slideViewPr>
    <p:cSldViewPr snapToGrid="0">
      <p:cViewPr varScale="1">
        <p:scale>
          <a:sx n="79" d="100"/>
          <a:sy n="79" d="100"/>
        </p:scale>
        <p:origin x="688" y="27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11/1/2025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7141-AC7C-5313-90EF-D6CE441F5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5E7B0-C90C-6FAB-3334-5F88464FC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621DB-2FA7-9157-B166-2604317054B8}"/>
              </a:ext>
            </a:extLst>
          </p:cNvPr>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a:extLst>
              <a:ext uri="{FF2B5EF4-FFF2-40B4-BE49-F238E27FC236}">
                <a16:creationId xmlns:a16="http://schemas.microsoft.com/office/drawing/2014/main" id="{5ECC3DBD-E6DA-850E-8301-1CC8E830CC0A}"/>
              </a:ext>
            </a:extLst>
          </p:cNvPr>
          <p:cNvSpPr>
            <a:spLocks noGrp="1"/>
          </p:cNvSpPr>
          <p:nvPr>
            <p:ph type="sldNum" sz="quarter" idx="5"/>
          </p:nvPr>
        </p:nvSpPr>
        <p:spPr/>
        <p:txBody>
          <a:bodyPr/>
          <a:lstStyle/>
          <a:p>
            <a:fld id="{55247812-3409-784D-BAE7-ABE53735D59F}" type="slidenum">
              <a:rPr lang="en-US" smtClean="0"/>
              <a:t>1</a:t>
            </a:fld>
            <a:endParaRPr lang="en-US"/>
          </a:p>
        </p:txBody>
      </p:sp>
    </p:spTree>
    <p:extLst>
      <p:ext uri="{BB962C8B-B14F-4D97-AF65-F5344CB8AC3E}">
        <p14:creationId xmlns:p14="http://schemas.microsoft.com/office/powerpoint/2010/main" val="63648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1EF93-7343-9E6F-7655-9549C5F42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3C551-8416-9766-ABF1-95CFB70FB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3B3AD-D33E-19A4-D966-4093CA52D1B1}"/>
              </a:ext>
            </a:extLst>
          </p:cNvPr>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a:extLst>
              <a:ext uri="{FF2B5EF4-FFF2-40B4-BE49-F238E27FC236}">
                <a16:creationId xmlns:a16="http://schemas.microsoft.com/office/drawing/2014/main" id="{0EB2D24F-B280-E96D-C5BE-3E0E98841202}"/>
              </a:ext>
            </a:extLst>
          </p:cNvPr>
          <p:cNvSpPr>
            <a:spLocks noGrp="1"/>
          </p:cNvSpPr>
          <p:nvPr>
            <p:ph type="sldNum" sz="quarter" idx="5"/>
          </p:nvPr>
        </p:nvSpPr>
        <p:spPr/>
        <p:txBody>
          <a:bodyPr/>
          <a:lstStyle/>
          <a:p>
            <a:fld id="{55247812-3409-784D-BAE7-ABE53735D59F}" type="slidenum">
              <a:rPr lang="en-US" smtClean="0"/>
              <a:t>10</a:t>
            </a:fld>
            <a:endParaRPr lang="en-US"/>
          </a:p>
        </p:txBody>
      </p:sp>
    </p:spTree>
    <p:extLst>
      <p:ext uri="{BB962C8B-B14F-4D97-AF65-F5344CB8AC3E}">
        <p14:creationId xmlns:p14="http://schemas.microsoft.com/office/powerpoint/2010/main" val="317785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887F-7EBA-EB70-EEFE-D994069A4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996E8-AE7B-FC55-EE0B-20668A2D8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96C73-0FD9-8441-CA05-06AA8EFE8254}"/>
              </a:ext>
            </a:extLst>
          </p:cNvPr>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a:extLst>
              <a:ext uri="{FF2B5EF4-FFF2-40B4-BE49-F238E27FC236}">
                <a16:creationId xmlns:a16="http://schemas.microsoft.com/office/drawing/2014/main" id="{CA174E81-3B82-FF3C-F4AE-2F2DA0E911B4}"/>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139416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37CD-3AAD-BDF6-BC77-BBC53C42D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51148-EF2A-9E65-D643-1D31119F5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ABE23-666E-C1D9-B67D-BC42456EA658}"/>
              </a:ext>
            </a:extLst>
          </p:cNvPr>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a:extLst>
              <a:ext uri="{FF2B5EF4-FFF2-40B4-BE49-F238E27FC236}">
                <a16:creationId xmlns:a16="http://schemas.microsoft.com/office/drawing/2014/main" id="{9AC66E91-37D7-A591-EAAB-96872D290B3D}"/>
              </a:ext>
            </a:extLst>
          </p:cNvPr>
          <p:cNvSpPr>
            <a:spLocks noGrp="1"/>
          </p:cNvSpPr>
          <p:nvPr>
            <p:ph type="sldNum" sz="quarter" idx="5"/>
          </p:nvPr>
        </p:nvSpPr>
        <p:spPr/>
        <p:txBody>
          <a:bodyPr/>
          <a:lstStyle/>
          <a:p>
            <a:fld id="{55247812-3409-784D-BAE7-ABE53735D59F}" type="slidenum">
              <a:rPr lang="en-US" smtClean="0"/>
              <a:t>3</a:t>
            </a:fld>
            <a:endParaRPr lang="en-US"/>
          </a:p>
        </p:txBody>
      </p:sp>
    </p:spTree>
    <p:extLst>
      <p:ext uri="{BB962C8B-B14F-4D97-AF65-F5344CB8AC3E}">
        <p14:creationId xmlns:p14="http://schemas.microsoft.com/office/powerpoint/2010/main" val="298140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p:cNvSpPr>
            <a:spLocks noGrp="1"/>
          </p:cNvSpPr>
          <p:nvPr>
            <p:ph type="sldNum" sz="quarter" idx="5"/>
          </p:nvPr>
        </p:nvSpPr>
        <p:spPr/>
        <p:txBody>
          <a:bodyPr/>
          <a:lstStyle/>
          <a:p>
            <a:fld id="{55247812-3409-784D-BAE7-ABE53735D59F}" type="slidenum">
              <a:rPr lang="en-US" smtClean="0"/>
              <a:t>4</a:t>
            </a:fld>
            <a:endParaRPr lang="en-US"/>
          </a:p>
        </p:txBody>
      </p:sp>
    </p:spTree>
    <p:extLst>
      <p:ext uri="{BB962C8B-B14F-4D97-AF65-F5344CB8AC3E}">
        <p14:creationId xmlns:p14="http://schemas.microsoft.com/office/powerpoint/2010/main" val="206454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Our team focused on defining NutriFit AI's unique value proposition by exploring concepts that effectively combined nutrition guidance with accessible AI interaction.
Image source: Microsoft 365 content library
</a:t>
            </a:r>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249159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Engaging potential users and stakeholders early on helped us collect valuable feedback on expectations, preferences, and pain points to align the project with real-world needs.
Image source: Microsoft 365 content library
</a:t>
            </a:r>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140183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Prioritizing nutritional information ensured NutriFit AI addressed the most pressing needs of users seeking personalized diet advice.
Image source: Microsoft 365 content library
</a:t>
            </a:r>
          </a:p>
        </p:txBody>
      </p:sp>
      <p:sp>
        <p:nvSpPr>
          <p:cNvPr id="4" name="Slide Number Placeholder 3"/>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334205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Selecting an appealing name and cohesive branding helped position NutriFit AI effectively in the market and improved user recognition and trust.
Image source: Microsoft 365 content library
</a:t>
            </a:r>
          </a:p>
        </p:txBody>
      </p:sp>
      <p:sp>
        <p:nvSpPr>
          <p:cNvPr id="4" name="Slide Number Placeholder 3"/>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76059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33DE-A61A-0263-580D-13B31642D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AC77E-E3D9-6EDC-A7AA-BCDC73A0E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E0178-575B-2D10-5161-E0076CA47C38}"/>
              </a:ext>
            </a:extLst>
          </p:cNvPr>
          <p:cNvSpPr>
            <a:spLocks noGrp="1"/>
          </p:cNvSpPr>
          <p:nvPr>
            <p:ph type="body" idx="1"/>
          </p:nvPr>
        </p:nvSpPr>
        <p:spPr/>
        <p:txBody>
          <a:bodyPr/>
          <a:lstStyle/>
          <a:p>
            <a:r>
              <a:rPr lang="en-US"/>
              <a:t>The foundation of NutriFit AI began with brainstorming and research. Understanding user needs and nutritional data was essential to shape the core concept and ensure relevance to stakeholders.</a:t>
            </a:r>
          </a:p>
        </p:txBody>
      </p:sp>
      <p:sp>
        <p:nvSpPr>
          <p:cNvPr id="4" name="Slide Number Placeholder 3">
            <a:extLst>
              <a:ext uri="{FF2B5EF4-FFF2-40B4-BE49-F238E27FC236}">
                <a16:creationId xmlns:a16="http://schemas.microsoft.com/office/drawing/2014/main" id="{8906E542-1655-C95F-CEE3-6555157FBFE2}"/>
              </a:ext>
            </a:extLst>
          </p:cNvPr>
          <p:cNvSpPr>
            <a:spLocks noGrp="1"/>
          </p:cNvSpPr>
          <p:nvPr>
            <p:ph type="sldNum" sz="quarter" idx="5"/>
          </p:nvPr>
        </p:nvSpPr>
        <p:spPr/>
        <p:txBody>
          <a:bodyPr/>
          <a:lstStyle/>
          <a:p>
            <a:fld id="{55247812-3409-784D-BAE7-ABE53735D59F}" type="slidenum">
              <a:rPr lang="en-US" smtClean="0"/>
              <a:t>9</a:t>
            </a:fld>
            <a:endParaRPr lang="en-US"/>
          </a:p>
        </p:txBody>
      </p:sp>
    </p:spTree>
    <p:extLst>
      <p:ext uri="{BB962C8B-B14F-4D97-AF65-F5344CB8AC3E}">
        <p14:creationId xmlns:p14="http://schemas.microsoft.com/office/powerpoint/2010/main" val="43728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11/1/2025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4388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92418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0D8DCC6D-8B88-7BE0-7240-F743AE09EC48}"/>
              </a:ext>
              <a:ext uri="{C183D7F6-B498-43B3-948B-1728B52AA6E4}">
                <adec:decorative xmlns:adec="http://schemas.microsoft.com/office/drawing/2017/decorative"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11/1/2025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atbase.co/5IkWfVGy4dXGuvJ5kjU-Z/hel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jashankj.space/misc/usenet-cookbook/Cookbook.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www.dhs.wisconsin.gov/publications/p4/p40109.pdf" TargetMode="External"/><Relationship Id="rId4" Type="http://schemas.openxmlformats.org/officeDocument/2006/relationships/hyperlink" Target="https://www.ars.usda.gov/is/np/NutritiveValueofFoods/NutritiveValueofFood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8BD2-A27E-3E17-435A-F89F142D6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FA7A9-1C03-5F6B-4BFC-6A103CDB52BA}"/>
              </a:ext>
            </a:extLst>
          </p:cNvPr>
          <p:cNvSpPr>
            <a:spLocks noGrp="1"/>
          </p:cNvSpPr>
          <p:nvPr>
            <p:ph type="ctrTitle"/>
          </p:nvPr>
        </p:nvSpPr>
        <p:spPr>
          <a:xfrm>
            <a:off x="7657892" y="1393793"/>
            <a:ext cx="4335839" cy="3950563"/>
          </a:xfrm>
        </p:spPr>
        <p:txBody>
          <a:bodyPr anchor="b">
            <a:noAutofit/>
          </a:bodyPr>
          <a:lstStyle/>
          <a:p>
            <a:r>
              <a:rPr lang="en-US" sz="2000" b="1" dirty="0">
                <a:effectLst>
                  <a:outerShdw blurRad="38100" dist="38100" dir="2700000" algn="tl">
                    <a:srgbClr val="000000">
                      <a:alpha val="43137"/>
                    </a:srgbClr>
                  </a:outerShdw>
                </a:effectLst>
              </a:rPr>
              <a:t>Group 3 </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Aggie S. Bresee</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Fnu Madiha Wahed</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Vivek Kumar Mishra</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Shiva</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Suhail Syed</a:t>
            </a:r>
            <a:br>
              <a:rPr lang="en-US" sz="2000" b="1" dirty="0">
                <a:effectLst>
                  <a:outerShdw blurRad="38100" dist="38100" dir="2700000" algn="tl">
                    <a:srgbClr val="000000">
                      <a:alpha val="43137"/>
                    </a:srgbClr>
                  </a:outerShdw>
                </a:effectLst>
              </a:rPr>
            </a:b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Ibrahim Mohammad</a:t>
            </a:r>
            <a:br>
              <a:rPr lang="en-US" sz="2800" dirty="0"/>
            </a:br>
            <a:endParaRPr lang="en-US" sz="2800" dirty="0"/>
          </a:p>
        </p:txBody>
      </p:sp>
      <p:sp>
        <p:nvSpPr>
          <p:cNvPr id="7" name="Subtitle 2">
            <a:extLst>
              <a:ext uri="{FF2B5EF4-FFF2-40B4-BE49-F238E27FC236}">
                <a16:creationId xmlns:a16="http://schemas.microsoft.com/office/drawing/2014/main" id="{E5BBA510-6FF4-459E-CFA3-E1C252227E40}"/>
              </a:ext>
            </a:extLst>
          </p:cNvPr>
          <p:cNvSpPr>
            <a:spLocks noGrp="1"/>
          </p:cNvSpPr>
          <p:nvPr>
            <p:ph type="subTitle" idx="1"/>
          </p:nvPr>
        </p:nvSpPr>
        <p:spPr>
          <a:xfrm>
            <a:off x="316637" y="1154097"/>
            <a:ext cx="6483658" cy="4190260"/>
          </a:xfrm>
        </p:spPr>
        <p:txBody>
          <a:bodyPr/>
          <a:lstStyle/>
          <a:p>
            <a:r>
              <a:rPr lang="en-US" dirty="0"/>
              <a:t>AI Lab</a:t>
            </a:r>
          </a:p>
        </p:txBody>
      </p:sp>
    </p:spTree>
    <p:extLst>
      <p:ext uri="{BB962C8B-B14F-4D97-AF65-F5344CB8AC3E}">
        <p14:creationId xmlns:p14="http://schemas.microsoft.com/office/powerpoint/2010/main" val="574528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B7D6C-A36C-746F-CA32-6070C975C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1F1A1-5702-7627-5A13-8C98D2592EF3}"/>
              </a:ext>
            </a:extLst>
          </p:cNvPr>
          <p:cNvSpPr>
            <a:spLocks noGrp="1"/>
          </p:cNvSpPr>
          <p:nvPr>
            <p:ph type="ctrTitle"/>
          </p:nvPr>
        </p:nvSpPr>
        <p:spPr>
          <a:xfrm>
            <a:off x="1524000" y="1757995"/>
            <a:ext cx="9144000" cy="2286000"/>
          </a:xfrm>
        </p:spPr>
        <p:txBody>
          <a:bodyPr anchor="b">
            <a:normAutofit/>
          </a:bodyPr>
          <a:lstStyle/>
          <a:p>
            <a:br>
              <a:rPr lang="en-US" dirty="0"/>
            </a:br>
            <a:endParaRPr lang="en-US" sz="2000" dirty="0"/>
          </a:p>
        </p:txBody>
      </p:sp>
      <p:sp>
        <p:nvSpPr>
          <p:cNvPr id="7" name="Subtitle 2">
            <a:extLst>
              <a:ext uri="{FF2B5EF4-FFF2-40B4-BE49-F238E27FC236}">
                <a16:creationId xmlns:a16="http://schemas.microsoft.com/office/drawing/2014/main" id="{254467F3-9DF0-4D6F-B7C8-44A1A59DE4B9}"/>
              </a:ext>
            </a:extLst>
          </p:cNvPr>
          <p:cNvSpPr>
            <a:spLocks noGrp="1"/>
          </p:cNvSpPr>
          <p:nvPr>
            <p:ph type="subTitle" idx="1"/>
          </p:nvPr>
        </p:nvSpPr>
        <p:spPr>
          <a:xfrm>
            <a:off x="1524000" y="4911438"/>
            <a:ext cx="9144000" cy="683219"/>
          </a:xfrm>
        </p:spPr>
        <p:txBody>
          <a:bodyPr/>
          <a:lstStyle/>
          <a:p>
            <a:r>
              <a:rPr lang="en-US" dirty="0" err="1"/>
              <a:t>Nutrifit</a:t>
            </a:r>
            <a:r>
              <a:rPr lang="en-US" dirty="0"/>
              <a:t> ai</a:t>
            </a:r>
          </a:p>
        </p:txBody>
      </p:sp>
      <p:sp>
        <p:nvSpPr>
          <p:cNvPr id="3" name="TextBox 2">
            <a:extLst>
              <a:ext uri="{FF2B5EF4-FFF2-40B4-BE49-F238E27FC236}">
                <a16:creationId xmlns:a16="http://schemas.microsoft.com/office/drawing/2014/main" id="{4184BF30-5B4D-4C06-5183-0A3564775425}"/>
              </a:ext>
            </a:extLst>
          </p:cNvPr>
          <p:cNvSpPr txBox="1"/>
          <p:nvPr/>
        </p:nvSpPr>
        <p:spPr>
          <a:xfrm>
            <a:off x="1880049" y="3105834"/>
            <a:ext cx="9841669" cy="646331"/>
          </a:xfrm>
          <a:prstGeom prst="rect">
            <a:avLst/>
          </a:prstGeom>
          <a:noFill/>
        </p:spPr>
        <p:txBody>
          <a:bodyPr wrap="square" rtlCol="0">
            <a:spAutoFit/>
          </a:bodyPr>
          <a:lstStyle/>
          <a:p>
            <a:pPr fontAlgn="base"/>
            <a:br>
              <a:rPr lang="en-US" dirty="0"/>
            </a:br>
            <a:r>
              <a:rPr lang="en-US" dirty="0">
                <a:hlinkClick r:id="rId3" tooltip="https://www.chatbase.co/5IkWfVGy4dXGuvJ5kjU-Z/help"/>
              </a:rPr>
              <a:t>https://www.chatbase.co/5IkWfVGy4dXGuvJ5kjU-Z/help</a:t>
            </a:r>
            <a:endParaRPr lang="en-US" dirty="0"/>
          </a:p>
        </p:txBody>
      </p:sp>
      <p:sp>
        <p:nvSpPr>
          <p:cNvPr id="4" name="TextBox 3">
            <a:extLst>
              <a:ext uri="{FF2B5EF4-FFF2-40B4-BE49-F238E27FC236}">
                <a16:creationId xmlns:a16="http://schemas.microsoft.com/office/drawing/2014/main" id="{3A61C395-911D-6787-B500-C245523D7E26}"/>
              </a:ext>
            </a:extLst>
          </p:cNvPr>
          <p:cNvSpPr txBox="1"/>
          <p:nvPr/>
        </p:nvSpPr>
        <p:spPr>
          <a:xfrm>
            <a:off x="1880049" y="2118115"/>
            <a:ext cx="3671087" cy="369332"/>
          </a:xfrm>
          <a:prstGeom prst="rect">
            <a:avLst/>
          </a:prstGeom>
          <a:noFill/>
        </p:spPr>
        <p:txBody>
          <a:bodyPr wrap="square" rtlCol="0">
            <a:spAutoFit/>
          </a:bodyPr>
          <a:lstStyle/>
          <a:p>
            <a:r>
              <a:rPr lang="en-US" sz="1400" cap="all" spc="300" dirty="0"/>
              <a:t>Link for our chatbot</a:t>
            </a:r>
            <a:r>
              <a:rPr lang="en-US" dirty="0"/>
              <a:t>:</a:t>
            </a:r>
          </a:p>
        </p:txBody>
      </p:sp>
    </p:spTree>
    <p:extLst>
      <p:ext uri="{BB962C8B-B14F-4D97-AF65-F5344CB8AC3E}">
        <p14:creationId xmlns:p14="http://schemas.microsoft.com/office/powerpoint/2010/main" val="2907152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492C-5FD6-DBF0-579A-F3406C866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D582C-8A53-B90D-1ABB-8CDF3DA42EC1}"/>
              </a:ext>
            </a:extLst>
          </p:cNvPr>
          <p:cNvSpPr>
            <a:spLocks noGrp="1"/>
          </p:cNvSpPr>
          <p:nvPr>
            <p:ph type="ctrTitle"/>
          </p:nvPr>
        </p:nvSpPr>
        <p:spPr>
          <a:xfrm>
            <a:off x="1524000" y="1757995"/>
            <a:ext cx="9144000" cy="2286000"/>
          </a:xfrm>
        </p:spPr>
        <p:txBody>
          <a:bodyPr anchor="b">
            <a:normAutofit fontScale="90000"/>
          </a:bodyPr>
          <a:lstStyle/>
          <a:p>
            <a:pPr fontAlgn="base"/>
            <a:br>
              <a:rPr lang="en-US" dirty="0"/>
            </a:br>
            <a:r>
              <a:rPr lang="en-US" sz="2000" dirty="0"/>
              <a:t>The three responses all successfully used the initial context (23 y/o, 6x/week, strength + cardio) to create a </a:t>
            </a:r>
            <a:r>
              <a:rPr lang="en-US" sz="2000" b="1" dirty="0"/>
              <a:t>6-day structured plan</a:t>
            </a:r>
            <a:r>
              <a:rPr lang="en-US" sz="2000" dirty="0"/>
              <a:t>. However, they differed significantly in their </a:t>
            </a:r>
            <a:r>
              <a:rPr lang="en-US" sz="2000" b="1" dirty="0"/>
              <a:t>conversational approach</a:t>
            </a:r>
            <a:r>
              <a:rPr lang="en-US" sz="2000" dirty="0"/>
              <a:t> and </a:t>
            </a:r>
            <a:r>
              <a:rPr lang="en-US" sz="2000" b="1" dirty="0"/>
              <a:t>completeness</a:t>
            </a:r>
            <a:r>
              <a:rPr lang="en-US" sz="2000" dirty="0"/>
              <a:t>.</a:t>
            </a:r>
            <a:br>
              <a:rPr lang="en-US" dirty="0"/>
            </a:br>
            <a:br>
              <a:rPr lang="en-US" sz="2000" dirty="0"/>
            </a:br>
            <a:endParaRPr lang="en-US" sz="2000" dirty="0"/>
          </a:p>
        </p:txBody>
      </p:sp>
      <p:sp>
        <p:nvSpPr>
          <p:cNvPr id="7" name="Subtitle 2">
            <a:extLst>
              <a:ext uri="{FF2B5EF4-FFF2-40B4-BE49-F238E27FC236}">
                <a16:creationId xmlns:a16="http://schemas.microsoft.com/office/drawing/2014/main" id="{7AF22A7E-5C7F-8F8E-A6AD-862ECD5A2672}"/>
              </a:ext>
            </a:extLst>
          </p:cNvPr>
          <p:cNvSpPr>
            <a:spLocks noGrp="1"/>
          </p:cNvSpPr>
          <p:nvPr>
            <p:ph type="subTitle" idx="1"/>
          </p:nvPr>
        </p:nvSpPr>
        <p:spPr>
          <a:xfrm>
            <a:off x="1524000" y="4911438"/>
            <a:ext cx="9144000" cy="683219"/>
          </a:xfrm>
        </p:spPr>
        <p:txBody>
          <a:bodyPr/>
          <a:lstStyle/>
          <a:p>
            <a:r>
              <a:rPr lang="en-US" dirty="0"/>
              <a:t>Practice with LLM</a:t>
            </a:r>
          </a:p>
        </p:txBody>
      </p:sp>
    </p:spTree>
    <p:extLst>
      <p:ext uri="{BB962C8B-B14F-4D97-AF65-F5344CB8AC3E}">
        <p14:creationId xmlns:p14="http://schemas.microsoft.com/office/powerpoint/2010/main" val="2322341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08A2-4582-40DF-3BF5-977F36C92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D29B1-D26C-14AF-243A-79FC120143CF}"/>
              </a:ext>
            </a:extLst>
          </p:cNvPr>
          <p:cNvSpPr>
            <a:spLocks noGrp="1"/>
          </p:cNvSpPr>
          <p:nvPr>
            <p:ph type="ctrTitle"/>
          </p:nvPr>
        </p:nvSpPr>
        <p:spPr>
          <a:xfrm>
            <a:off x="1524000" y="752558"/>
            <a:ext cx="9144000" cy="3730429"/>
          </a:xfrm>
        </p:spPr>
        <p:txBody>
          <a:bodyPr anchor="b">
            <a:normAutofit fontScale="90000"/>
          </a:bodyPr>
          <a:lstStyle/>
          <a:p>
            <a:pPr algn="l" fontAlgn="base"/>
            <a:br>
              <a:rPr lang="en-US" dirty="0"/>
            </a:br>
            <a:r>
              <a:rPr lang="en-US" sz="1600" dirty="0"/>
              <a:t>The </a:t>
            </a:r>
            <a:r>
              <a:rPr lang="en-US" sz="1600" b="1" dirty="0"/>
              <a:t>first response</a:t>
            </a:r>
            <a:r>
              <a:rPr lang="en-US" sz="1600" dirty="0"/>
              <a:t> was the most structured and direct, but it immediately repeated the data request after acknowledging the user's profile, making it the least conversational. </a:t>
            </a:r>
            <a:br>
              <a:rPr lang="en-US" sz="1600" dirty="0"/>
            </a:br>
            <a:br>
              <a:rPr lang="en-US" sz="1600" dirty="0"/>
            </a:br>
            <a:r>
              <a:rPr lang="en-US" sz="1600" dirty="0"/>
              <a:t>The </a:t>
            </a:r>
            <a:r>
              <a:rPr lang="en-US" sz="1600" b="1" dirty="0"/>
              <a:t>second response</a:t>
            </a:r>
            <a:r>
              <a:rPr lang="en-US" sz="1600" dirty="0"/>
              <a:t> was the most efficient, immediately focusing on three quick, necessary points (</a:t>
            </a:r>
            <a:r>
              <a:rPr lang="en-US" sz="1600" b="1" dirty="0"/>
              <a:t>Goal, Equipment, Duration</a:t>
            </a:r>
            <a:r>
              <a:rPr lang="en-US" sz="1600" dirty="0"/>
              <a:t>) to finalize the plan</a:t>
            </a:r>
            <a:br>
              <a:rPr lang="en-US" sz="1600" dirty="0"/>
            </a:br>
            <a:br>
              <a:rPr lang="en-US" sz="1600" dirty="0"/>
            </a:br>
            <a:r>
              <a:rPr lang="en-US" sz="1600" dirty="0"/>
              <a:t>The </a:t>
            </a:r>
            <a:r>
              <a:rPr lang="en-US" sz="1600" b="1" dirty="0"/>
              <a:t>third response</a:t>
            </a:r>
            <a:r>
              <a:rPr lang="en-US" sz="1600" dirty="0"/>
              <a:t> was the most detailed and proactive, not waiting for the final inputs but instead immediately generating a full, well-structured, sample 6-day split, including </a:t>
            </a:r>
            <a:r>
              <a:rPr lang="en-US" sz="1600" b="1" dirty="0"/>
              <a:t>timing principles, nutrition advice, and periodization</a:t>
            </a:r>
            <a:r>
              <a:rPr lang="en-US" sz="1600" dirty="0"/>
              <a:t>—making it the highest quality result as it provided immediate, actionable content.</a:t>
            </a:r>
            <a:br>
              <a:rPr lang="en-US" sz="2000" dirty="0"/>
            </a:br>
            <a:endParaRPr lang="en-US" sz="2000" dirty="0"/>
          </a:p>
        </p:txBody>
      </p:sp>
      <p:sp>
        <p:nvSpPr>
          <p:cNvPr id="7" name="Subtitle 2">
            <a:extLst>
              <a:ext uri="{FF2B5EF4-FFF2-40B4-BE49-F238E27FC236}">
                <a16:creationId xmlns:a16="http://schemas.microsoft.com/office/drawing/2014/main" id="{B5A62E25-4079-4526-2DCF-2643007C927D}"/>
              </a:ext>
            </a:extLst>
          </p:cNvPr>
          <p:cNvSpPr>
            <a:spLocks noGrp="1"/>
          </p:cNvSpPr>
          <p:nvPr>
            <p:ph type="subTitle" idx="1"/>
          </p:nvPr>
        </p:nvSpPr>
        <p:spPr>
          <a:xfrm>
            <a:off x="1524000" y="4911438"/>
            <a:ext cx="9144000" cy="683219"/>
          </a:xfrm>
        </p:spPr>
        <p:txBody>
          <a:bodyPr/>
          <a:lstStyle/>
          <a:p>
            <a:r>
              <a:rPr lang="en-US" dirty="0"/>
              <a:t>Practice with LLM</a:t>
            </a:r>
          </a:p>
        </p:txBody>
      </p:sp>
    </p:spTree>
    <p:extLst>
      <p:ext uri="{BB962C8B-B14F-4D97-AF65-F5344CB8AC3E}">
        <p14:creationId xmlns:p14="http://schemas.microsoft.com/office/powerpoint/2010/main" val="3017881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1178-0A1F-B8E9-6085-B5B533D6C674}"/>
              </a:ext>
            </a:extLst>
          </p:cNvPr>
          <p:cNvSpPr>
            <a:spLocks noGrp="1"/>
          </p:cNvSpPr>
          <p:nvPr>
            <p:ph type="ctrTitle"/>
          </p:nvPr>
        </p:nvSpPr>
        <p:spPr>
          <a:xfrm>
            <a:off x="1524000" y="1757995"/>
            <a:ext cx="9144000" cy="2286000"/>
          </a:xfrm>
        </p:spPr>
        <p:txBody>
          <a:bodyPr anchor="b">
            <a:normAutofit fontScale="90000"/>
          </a:bodyPr>
          <a:lstStyle/>
          <a:p>
            <a:pPr algn="l"/>
            <a:br>
              <a:rPr lang="en-US" dirty="0"/>
            </a:br>
            <a:r>
              <a:rPr lang="en-US" sz="2000" dirty="0"/>
              <a:t>People struggle to find realistic, science-based fitness plans.</a:t>
            </a:r>
            <a:br>
              <a:rPr lang="en-US" sz="2000" dirty="0"/>
            </a:br>
            <a:br>
              <a:rPr lang="en-US" sz="2000" dirty="0"/>
            </a:br>
            <a:r>
              <a:rPr lang="en-US" sz="2000" dirty="0"/>
              <a:t>Generic meal plans ignore factors like cycle, recovery, and lifestyle.</a:t>
            </a:r>
            <a:br>
              <a:rPr lang="en-US" sz="2000" dirty="0"/>
            </a:br>
            <a:br>
              <a:rPr lang="en-US" sz="2000" dirty="0"/>
            </a:br>
            <a:r>
              <a:rPr lang="en-US" sz="2000" dirty="0"/>
              <a:t>Motivation drops when progress tracking isn’t personalized.</a:t>
            </a:r>
          </a:p>
        </p:txBody>
      </p:sp>
      <p:sp>
        <p:nvSpPr>
          <p:cNvPr id="7" name="Subtitle 2">
            <a:extLst>
              <a:ext uri="{FF2B5EF4-FFF2-40B4-BE49-F238E27FC236}">
                <a16:creationId xmlns:a16="http://schemas.microsoft.com/office/drawing/2014/main" id="{E9171F68-3AC4-8DD2-05AE-8547B1EFA973}"/>
              </a:ext>
            </a:extLst>
          </p:cNvPr>
          <p:cNvSpPr>
            <a:spLocks noGrp="1"/>
          </p:cNvSpPr>
          <p:nvPr>
            <p:ph type="subTitle" idx="1"/>
          </p:nvPr>
        </p:nvSpPr>
        <p:spPr>
          <a:xfrm>
            <a:off x="1524000" y="4911438"/>
            <a:ext cx="9144000" cy="683219"/>
          </a:xfrm>
        </p:spPr>
        <p:txBody>
          <a:bodyPr/>
          <a:lstStyle/>
          <a:p>
            <a:r>
              <a:rPr lang="en-US" dirty="0"/>
              <a:t>Problem Statement</a:t>
            </a:r>
          </a:p>
        </p:txBody>
      </p:sp>
    </p:spTree>
    <p:extLst>
      <p:ext uri="{BB962C8B-B14F-4D97-AF65-F5344CB8AC3E}">
        <p14:creationId xmlns:p14="http://schemas.microsoft.com/office/powerpoint/2010/main" val="394846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91FA-EBEB-FBFF-2FD7-BA5ACDE9714B}"/>
              </a:ext>
            </a:extLst>
          </p:cNvPr>
          <p:cNvSpPr>
            <a:spLocks noGrp="1"/>
          </p:cNvSpPr>
          <p:nvPr>
            <p:ph type="title"/>
          </p:nvPr>
        </p:nvSpPr>
        <p:spPr>
          <a:xfrm>
            <a:off x="6562816" y="457200"/>
            <a:ext cx="4837176" cy="1993392"/>
          </a:xfrm>
        </p:spPr>
        <p:txBody>
          <a:bodyPr anchor="b">
            <a:normAutofit/>
          </a:bodyPr>
          <a:lstStyle/>
          <a:p>
            <a:r>
              <a:rPr lang="en-US" b="1" dirty="0"/>
              <a:t>What is </a:t>
            </a:r>
            <a:r>
              <a:rPr lang="en-US" b="1" dirty="0" err="1"/>
              <a:t>NutriFit</a:t>
            </a:r>
            <a:r>
              <a:rPr lang="en-US" b="1" dirty="0"/>
              <a:t> AI?</a:t>
            </a:r>
            <a:endParaRPr lang="en-US" dirty="0"/>
          </a:p>
        </p:txBody>
      </p:sp>
      <p:pic>
        <p:nvPicPr>
          <p:cNvPr id="10" name="Content Placeholder 9" descr="A person writing on a paper&#10;&#10;AI-generated content may be incorrect.">
            <a:extLst>
              <a:ext uri="{FF2B5EF4-FFF2-40B4-BE49-F238E27FC236}">
                <a16:creationId xmlns:a16="http://schemas.microsoft.com/office/drawing/2014/main" id="{2296EBDF-0AAB-51DA-CC34-4968E113572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997" r="23846"/>
          <a:stretch>
            <a:fillRect/>
          </a:stretch>
        </p:blipFill>
        <p:spPr>
          <a:xfrm>
            <a:off x="-28882" y="10"/>
            <a:ext cx="6115050" cy="6857990"/>
          </a:xfrm>
          <a:noFill/>
        </p:spPr>
      </p:pic>
      <p:sp>
        <p:nvSpPr>
          <p:cNvPr id="4" name="Content Placeholder 3">
            <a:extLst>
              <a:ext uri="{FF2B5EF4-FFF2-40B4-BE49-F238E27FC236}">
                <a16:creationId xmlns:a16="http://schemas.microsoft.com/office/drawing/2014/main" id="{9C545758-08B5-0784-A702-F6806C4D466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62817" y="2450592"/>
            <a:ext cx="5146357" cy="3438144"/>
          </a:xfrm>
        </p:spPr>
        <p:txBody>
          <a:bodyPr>
            <a:normAutofit fontScale="70000" lnSpcReduction="20000"/>
          </a:bodyPr>
          <a:lstStyle/>
          <a:p>
            <a:br>
              <a:rPr lang="en-US" sz="1400" b="1" dirty="0"/>
            </a:br>
            <a:br>
              <a:rPr lang="en-US" sz="1400" b="1" dirty="0"/>
            </a:br>
            <a:br>
              <a:rPr lang="en-US" sz="1400" dirty="0"/>
            </a:br>
            <a:r>
              <a:rPr lang="en-US" sz="1500" dirty="0"/>
              <a:t>An AI-powered chatbot designed to help users:</a:t>
            </a:r>
          </a:p>
          <a:p>
            <a:r>
              <a:rPr lang="en-US" sz="1500" dirty="0"/>
              <a:t>Understand the nutritional content of foods 🍎</a:t>
            </a:r>
          </a:p>
          <a:p>
            <a:r>
              <a:rPr lang="en-US" sz="1500" dirty="0"/>
              <a:t>Get personalized exercise recommendations 🏃‍♀️</a:t>
            </a:r>
          </a:p>
          <a:p>
            <a:r>
              <a:rPr lang="en-US" sz="1500" dirty="0"/>
              <a:t>Develop balanced, healthy habits 💪</a:t>
            </a:r>
          </a:p>
          <a:p>
            <a:r>
              <a:rPr lang="en-US" sz="1500" b="1" dirty="0"/>
              <a:t>Goal:</a:t>
            </a:r>
            <a:br>
              <a:rPr lang="en-US" sz="1500" dirty="0"/>
            </a:br>
            <a:r>
              <a:rPr lang="en-US" sz="1500" dirty="0"/>
              <a:t>To combine nutrition and fitness guidance in one simple, conversational interface.</a:t>
            </a:r>
          </a:p>
          <a:p>
            <a:pPr marL="0" lvl="1" indent="0">
              <a:lnSpc>
                <a:spcPct val="140000"/>
              </a:lnSpc>
              <a:buFont typeface="Arial" panose="020B0604020202020204" pitchFamily="34" charset="0"/>
              <a:buNone/>
            </a:pPr>
            <a:endParaRPr lang="en-US" sz="1400" dirty="0"/>
          </a:p>
        </p:txBody>
      </p:sp>
    </p:spTree>
    <p:extLst>
      <p:ext uri="{BB962C8B-B14F-4D97-AF65-F5344CB8AC3E}">
        <p14:creationId xmlns:p14="http://schemas.microsoft.com/office/powerpoint/2010/main" val="1053570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5932-1498-D8AE-D3E8-41A8BCC50698}"/>
              </a:ext>
            </a:extLst>
          </p:cNvPr>
          <p:cNvSpPr>
            <a:spLocks noGrp="1"/>
          </p:cNvSpPr>
          <p:nvPr>
            <p:ph type="title"/>
          </p:nvPr>
        </p:nvSpPr>
        <p:spPr>
          <a:xfrm>
            <a:off x="6368606" y="137563"/>
            <a:ext cx="4837176" cy="751265"/>
          </a:xfrm>
        </p:spPr>
        <p:txBody>
          <a:bodyPr anchor="b">
            <a:normAutofit/>
          </a:bodyPr>
          <a:lstStyle/>
          <a:p>
            <a:r>
              <a:rPr lang="en-US" b="1" dirty="0"/>
              <a:t>Ideas and Insights</a:t>
            </a:r>
          </a:p>
        </p:txBody>
      </p:sp>
      <p:sp>
        <p:nvSpPr>
          <p:cNvPr id="4" name="Content Placeholder 3">
            <a:extLst>
              <a:ext uri="{FF2B5EF4-FFF2-40B4-BE49-F238E27FC236}">
                <a16:creationId xmlns:a16="http://schemas.microsoft.com/office/drawing/2014/main" id="{A87DBEE8-511F-D9AE-08AA-8D3074F46C5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73805" y="1174397"/>
            <a:ext cx="5575236" cy="3136392"/>
          </a:xfrm>
        </p:spPr>
        <p:txBody>
          <a:bodyPr>
            <a:noAutofit/>
          </a:bodyPr>
          <a:lstStyle/>
          <a:p>
            <a:r>
              <a:rPr lang="en-US" sz="1200" b="1" dirty="0"/>
              <a:t>Initial Idea:</a:t>
            </a:r>
            <a:br>
              <a:rPr lang="en-US" sz="1200" dirty="0"/>
            </a:br>
            <a:r>
              <a:rPr lang="en-US" sz="1200" dirty="0"/>
              <a:t>A chatbot that gives nutritional breakdowns (calories, protein, fats, etc.)</a:t>
            </a:r>
          </a:p>
          <a:p>
            <a:r>
              <a:rPr lang="en-US" sz="1200" b="1" dirty="0"/>
              <a:t>Key Insights:</a:t>
            </a:r>
            <a:endParaRPr lang="en-US" sz="1200" dirty="0"/>
          </a:p>
          <a:p>
            <a:r>
              <a:rPr lang="en-US" sz="1200" dirty="0"/>
              <a:t>Many users don’t know their meal’s nutritional value.</a:t>
            </a:r>
          </a:p>
          <a:p>
            <a:r>
              <a:rPr lang="en-US" sz="1200" dirty="0"/>
              <a:t>Balancing food and exercise can be confusing.</a:t>
            </a:r>
          </a:p>
          <a:p>
            <a:r>
              <a:rPr lang="en-US" sz="1200" dirty="0"/>
              <a:t>AI chatbots can deliver quick, customized feedback.</a:t>
            </a:r>
          </a:p>
          <a:p>
            <a:r>
              <a:rPr lang="en-US" sz="1200" b="1" dirty="0"/>
              <a:t>Inspiration Sources:</a:t>
            </a:r>
            <a:endParaRPr lang="en-US" sz="1200" dirty="0"/>
          </a:p>
          <a:p>
            <a:r>
              <a:rPr lang="en-US" sz="1200" dirty="0"/>
              <a:t>Peer feedback for fast, chat-style help</a:t>
            </a:r>
          </a:p>
          <a:p>
            <a:r>
              <a:rPr lang="en-US" sz="1200" dirty="0"/>
              <a:t>Research on healthy lifestyle habits</a:t>
            </a:r>
          </a:p>
          <a:p>
            <a:r>
              <a:rPr lang="en-US" sz="1200" dirty="0"/>
              <a:t>Platforms like </a:t>
            </a:r>
            <a:r>
              <a:rPr lang="en-US" sz="1200" i="1" dirty="0"/>
              <a:t>MyFitnessPal</a:t>
            </a:r>
            <a:r>
              <a:rPr lang="en-US" sz="1200" dirty="0"/>
              <a:t> and </a:t>
            </a:r>
            <a:r>
              <a:rPr lang="en-US" sz="1200" i="1" dirty="0"/>
              <a:t>Fitbit Coach</a:t>
            </a:r>
            <a:endParaRPr lang="en-US" sz="1200" dirty="0"/>
          </a:p>
        </p:txBody>
      </p:sp>
      <p:pic>
        <p:nvPicPr>
          <p:cNvPr id="3" name="Picture 2">
            <a:extLst>
              <a:ext uri="{FF2B5EF4-FFF2-40B4-BE49-F238E27FC236}">
                <a16:creationId xmlns:a16="http://schemas.microsoft.com/office/drawing/2014/main" id="{00D0061A-6CA4-6E12-6FEB-472E8F8B21A7}"/>
              </a:ext>
            </a:extLst>
          </p:cNvPr>
          <p:cNvPicPr>
            <a:picLocks noChangeAspect="1"/>
          </p:cNvPicPr>
          <p:nvPr/>
        </p:nvPicPr>
        <p:blipFill>
          <a:blip r:embed="rId3"/>
          <a:stretch>
            <a:fillRect/>
          </a:stretch>
        </p:blipFill>
        <p:spPr>
          <a:xfrm>
            <a:off x="0" y="0"/>
            <a:ext cx="6114288" cy="6858000"/>
          </a:xfrm>
          <a:prstGeom prst="rect">
            <a:avLst/>
          </a:prstGeom>
        </p:spPr>
      </p:pic>
      <p:sp>
        <p:nvSpPr>
          <p:cNvPr id="7" name="Picture Placeholder 6">
            <a:extLst>
              <a:ext uri="{FF2B5EF4-FFF2-40B4-BE49-F238E27FC236}">
                <a16:creationId xmlns:a16="http://schemas.microsoft.com/office/drawing/2014/main" id="{BB885801-9417-6201-5B3D-E0E90B29700E}"/>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195743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4CB1-8028-1B3F-A60B-44920FC6DC93}"/>
              </a:ext>
            </a:extLst>
          </p:cNvPr>
          <p:cNvSpPr>
            <a:spLocks noGrp="1"/>
          </p:cNvSpPr>
          <p:nvPr>
            <p:ph type="title"/>
          </p:nvPr>
        </p:nvSpPr>
        <p:spPr>
          <a:xfrm>
            <a:off x="6457619" y="364142"/>
            <a:ext cx="4837176" cy="977842"/>
          </a:xfrm>
        </p:spPr>
        <p:txBody>
          <a:bodyPr anchor="b">
            <a:normAutofit/>
          </a:bodyPr>
          <a:lstStyle/>
          <a:p>
            <a:r>
              <a:rPr lang="en-US" b="1" dirty="0"/>
              <a:t>Decisions and Rationales </a:t>
            </a:r>
            <a:endParaRPr lang="en-US" dirty="0"/>
          </a:p>
        </p:txBody>
      </p:sp>
      <p:pic>
        <p:nvPicPr>
          <p:cNvPr id="5" name="Content Placeholder 4" descr="Nutritional information concept. Woman hand holding a magnifying glass showing actual details of the nutrition facts from fresh vegetarian salad.">
            <a:extLst>
              <a:ext uri="{FF2B5EF4-FFF2-40B4-BE49-F238E27FC236}">
                <a16:creationId xmlns:a16="http://schemas.microsoft.com/office/drawing/2014/main" id="{A0686186-91C3-4FBA-B364-87B60A1DF2CA}"/>
              </a:ext>
            </a:extLst>
          </p:cNvPr>
          <p:cNvPicPr>
            <a:picLocks noGrp="1" noChangeAspect="1"/>
          </p:cNvPicPr>
          <p:nvPr>
            <p:ph type="pic" sz="quarter" idx="10"/>
          </p:nvPr>
        </p:nvPicPr>
        <p:blipFill>
          <a:blip r:embed="rId3"/>
          <a:srcRect l="29441" r="11039" b="-1"/>
          <a:stretch>
            <a:fillRect/>
          </a:stretch>
        </p:blipFill>
        <p:spPr>
          <a:xfrm>
            <a:off x="-28882" y="10"/>
            <a:ext cx="6115050" cy="6857990"/>
          </a:xfrm>
          <a:prstGeom prst="rect">
            <a:avLst/>
          </a:prstGeom>
          <a:noFill/>
        </p:spPr>
      </p:pic>
      <p:sp>
        <p:nvSpPr>
          <p:cNvPr id="4" name="Content Placeholder 3">
            <a:extLst>
              <a:ext uri="{FF2B5EF4-FFF2-40B4-BE49-F238E27FC236}">
                <a16:creationId xmlns:a16="http://schemas.microsoft.com/office/drawing/2014/main" id="{5FBFA2A2-91EA-FC0B-268F-4436BABB02F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57621" y="1676102"/>
            <a:ext cx="4837174" cy="4376739"/>
          </a:xfrm>
        </p:spPr>
        <p:txBody>
          <a:bodyPr>
            <a:normAutofit fontScale="92500"/>
          </a:bodyPr>
          <a:lstStyle/>
          <a:p>
            <a:pPr>
              <a:lnSpc>
                <a:spcPct val="140000"/>
              </a:lnSpc>
              <a:spcBef>
                <a:spcPts val="2500"/>
              </a:spcBef>
            </a:pPr>
            <a:r>
              <a:rPr lang="en-US" sz="1400" b="1" dirty="0" err="1"/>
              <a:t>NutriFit</a:t>
            </a:r>
            <a:r>
              <a:rPr lang="en-US" sz="1400" b="1" dirty="0"/>
              <a:t> AI – combines Nutrition + Fitness </a:t>
            </a:r>
            <a:br>
              <a:rPr lang="en-US" sz="1400" b="1" dirty="0"/>
            </a:br>
            <a:br>
              <a:rPr lang="en-US" sz="1400" b="1" dirty="0"/>
            </a:br>
            <a:r>
              <a:rPr lang="en-US" sz="1400" b="1" dirty="0"/>
              <a:t>Platform Used: Chatbase.co Enables AI training with custom data. Provides real-time, conversational responses. </a:t>
            </a:r>
          </a:p>
          <a:p>
            <a:pPr>
              <a:lnSpc>
                <a:spcPct val="140000"/>
              </a:lnSpc>
              <a:spcBef>
                <a:spcPts val="2500"/>
              </a:spcBef>
            </a:pPr>
            <a:r>
              <a:rPr lang="en-US" sz="1400" b="1" dirty="0"/>
              <a:t>Features:</a:t>
            </a:r>
            <a:br>
              <a:rPr lang="en-US" sz="1400" b="1" dirty="0"/>
            </a:br>
            <a:r>
              <a:rPr lang="en-US" sz="1400" b="1" dirty="0"/>
              <a:t>✅ Nutritional breakdowns</a:t>
            </a:r>
            <a:br>
              <a:rPr lang="en-US" sz="1400" b="1" dirty="0"/>
            </a:br>
            <a:r>
              <a:rPr lang="en-US" sz="1400" b="1" dirty="0"/>
              <a:t>✅ Exercise suggestions</a:t>
            </a:r>
            <a:br>
              <a:rPr lang="en-US" sz="1400" b="1" dirty="0"/>
            </a:br>
            <a:r>
              <a:rPr lang="en-US" sz="1400" b="1" dirty="0"/>
              <a:t>✅ Motivational tips </a:t>
            </a:r>
            <a:br>
              <a:rPr lang="en-US" sz="1400" b="1" dirty="0"/>
            </a:br>
            <a:br>
              <a:rPr lang="en-US" sz="1400" b="1" dirty="0"/>
            </a:br>
            <a:r>
              <a:rPr lang="en-US" sz="1400" b="1" dirty="0"/>
              <a:t>Rationale: To make health tracking feel like chatting with a virtual personal coach.</a:t>
            </a:r>
            <a:endParaRPr lang="en-US" sz="1400" dirty="0"/>
          </a:p>
        </p:txBody>
      </p:sp>
    </p:spTree>
    <p:extLst>
      <p:ext uri="{BB962C8B-B14F-4D97-AF65-F5344CB8AC3E}">
        <p14:creationId xmlns:p14="http://schemas.microsoft.com/office/powerpoint/2010/main" val="2893457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2E02-0D57-814E-63F6-0F2323B23CA3}"/>
              </a:ext>
            </a:extLst>
          </p:cNvPr>
          <p:cNvSpPr>
            <a:spLocks noGrp="1"/>
          </p:cNvSpPr>
          <p:nvPr>
            <p:ph type="title"/>
          </p:nvPr>
        </p:nvSpPr>
        <p:spPr>
          <a:xfrm>
            <a:off x="838200" y="365760"/>
            <a:ext cx="10515600" cy="1325880"/>
          </a:xfrm>
        </p:spPr>
        <p:txBody>
          <a:bodyPr anchor="ctr">
            <a:normAutofit/>
          </a:bodyPr>
          <a:lstStyle/>
          <a:p>
            <a:r>
              <a:rPr lang="en-US" b="1" dirty="0"/>
              <a:t>Final Outcome</a:t>
            </a:r>
          </a:p>
        </p:txBody>
      </p:sp>
      <p:pic>
        <p:nvPicPr>
          <p:cNvPr id="5" name="Content Placeholder 4" descr="Artificial Intelligence digital concept with brain shape">
            <a:extLst>
              <a:ext uri="{FF2B5EF4-FFF2-40B4-BE49-F238E27FC236}">
                <a16:creationId xmlns:a16="http://schemas.microsoft.com/office/drawing/2014/main" id="{5C144D95-A947-4DE8-B207-6DB552C853B3}"/>
              </a:ext>
            </a:extLst>
          </p:cNvPr>
          <p:cNvPicPr>
            <a:picLocks noGrp="1" noChangeAspect="1"/>
          </p:cNvPicPr>
          <p:nvPr>
            <p:ph sz="quarter" idx="13"/>
          </p:nvPr>
        </p:nvPicPr>
        <p:blipFill>
          <a:blip r:embed="rId3"/>
          <a:srcRect l="20131" r="9006" b="3"/>
          <a:stretch>
            <a:fillRect/>
          </a:stretch>
        </p:blipFill>
        <p:spPr>
          <a:xfrm>
            <a:off x="838199" y="2024781"/>
            <a:ext cx="5212079" cy="4137189"/>
          </a:xfrm>
          <a:prstGeom prst="rect">
            <a:avLst/>
          </a:prstGeom>
          <a:noFill/>
        </p:spPr>
      </p:pic>
      <p:sp>
        <p:nvSpPr>
          <p:cNvPr id="4" name="Content Placeholder 3">
            <a:extLst>
              <a:ext uri="{FF2B5EF4-FFF2-40B4-BE49-F238E27FC236}">
                <a16:creationId xmlns:a16="http://schemas.microsoft.com/office/drawing/2014/main" id="{B4B8426C-D4AC-1FF2-558D-1B35A692A08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48807" y="1555443"/>
            <a:ext cx="5443589" cy="4137188"/>
          </a:xfrm>
        </p:spPr>
        <p:txBody>
          <a:bodyPr>
            <a:noAutofit/>
          </a:bodyPr>
          <a:lstStyle/>
          <a:p>
            <a:pPr>
              <a:lnSpc>
                <a:spcPct val="140000"/>
              </a:lnSpc>
              <a:spcBef>
                <a:spcPts val="2500"/>
              </a:spcBef>
            </a:pPr>
            <a:r>
              <a:rPr lang="en-US" sz="1400" b="1" cap="all" spc="300" dirty="0" err="1"/>
              <a:t>NutriFit</a:t>
            </a:r>
            <a:r>
              <a:rPr lang="en-US" sz="1400" b="1" cap="all" spc="300" dirty="0"/>
              <a:t> AI is an interactive chatbot that:</a:t>
            </a:r>
          </a:p>
          <a:p>
            <a:pPr>
              <a:lnSpc>
                <a:spcPct val="140000"/>
              </a:lnSpc>
              <a:spcBef>
                <a:spcPts val="2500"/>
              </a:spcBef>
            </a:pPr>
            <a:r>
              <a:rPr lang="en-US" sz="1400" cap="all" spc="300" dirty="0"/>
              <a:t>Helps users track nutrition and balance calories</a:t>
            </a:r>
          </a:p>
          <a:p>
            <a:pPr>
              <a:lnSpc>
                <a:spcPct val="140000"/>
              </a:lnSpc>
              <a:spcBef>
                <a:spcPts val="2500"/>
              </a:spcBef>
            </a:pPr>
            <a:r>
              <a:rPr lang="en-US" sz="1400" cap="all" spc="300" dirty="0"/>
              <a:t>Suggests personalized exercises</a:t>
            </a:r>
          </a:p>
          <a:p>
            <a:pPr>
              <a:lnSpc>
                <a:spcPct val="140000"/>
              </a:lnSpc>
              <a:spcBef>
                <a:spcPts val="2500"/>
              </a:spcBef>
            </a:pPr>
            <a:r>
              <a:rPr lang="en-US" sz="1400" cap="all" spc="300" dirty="0"/>
              <a:t>Encourages consistent, healthy habits</a:t>
            </a:r>
          </a:p>
          <a:p>
            <a:pPr>
              <a:lnSpc>
                <a:spcPct val="140000"/>
              </a:lnSpc>
              <a:spcBef>
                <a:spcPts val="2500"/>
              </a:spcBef>
            </a:pPr>
            <a:r>
              <a:rPr lang="en-US" sz="1400" b="1" cap="all" spc="300" dirty="0"/>
              <a:t>Outcome:</a:t>
            </a:r>
            <a:br>
              <a:rPr lang="en-US" sz="1400" b="1" cap="all" spc="300" dirty="0"/>
            </a:br>
            <a:r>
              <a:rPr lang="en-US" sz="1400" cap="all" spc="300" dirty="0"/>
              <a:t>A friendly, AI-powered assistant making fitness guidance simple and engaging for everyday users.</a:t>
            </a:r>
            <a:br>
              <a:rPr lang="en-US" sz="1400" cap="all" spc="300" dirty="0"/>
            </a:br>
            <a:br>
              <a:rPr lang="en-US" sz="1400" cap="all" spc="300" dirty="0"/>
            </a:br>
            <a:br>
              <a:rPr lang="en-US" sz="1400" cap="all" spc="300" dirty="0"/>
            </a:br>
            <a:br>
              <a:rPr lang="en-US" sz="1400" cap="all" spc="300" dirty="0"/>
            </a:br>
            <a:endParaRPr lang="en-US" sz="1400" cap="all" spc="300" dirty="0"/>
          </a:p>
        </p:txBody>
      </p:sp>
    </p:spTree>
    <p:extLst>
      <p:ext uri="{BB962C8B-B14F-4D97-AF65-F5344CB8AC3E}">
        <p14:creationId xmlns:p14="http://schemas.microsoft.com/office/powerpoint/2010/main" val="126605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BB4F-83F6-8CE0-5FE0-ADE87DE76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C6BA0-13A3-517E-EA2C-5A7AFE87FA47}"/>
              </a:ext>
            </a:extLst>
          </p:cNvPr>
          <p:cNvSpPr>
            <a:spLocks noGrp="1"/>
          </p:cNvSpPr>
          <p:nvPr>
            <p:ph type="ctrTitle"/>
          </p:nvPr>
        </p:nvSpPr>
        <p:spPr>
          <a:xfrm>
            <a:off x="1524000" y="1757995"/>
            <a:ext cx="9144000" cy="2286000"/>
          </a:xfrm>
        </p:spPr>
        <p:txBody>
          <a:bodyPr anchor="b">
            <a:normAutofit/>
          </a:bodyPr>
          <a:lstStyle/>
          <a:p>
            <a:br>
              <a:rPr lang="en-US" dirty="0"/>
            </a:br>
            <a:endParaRPr lang="en-US" sz="2000" dirty="0"/>
          </a:p>
        </p:txBody>
      </p:sp>
      <p:sp>
        <p:nvSpPr>
          <p:cNvPr id="7" name="Subtitle 2">
            <a:extLst>
              <a:ext uri="{FF2B5EF4-FFF2-40B4-BE49-F238E27FC236}">
                <a16:creationId xmlns:a16="http://schemas.microsoft.com/office/drawing/2014/main" id="{EAC1E3E3-1206-365E-5345-089ACEECB014}"/>
              </a:ext>
            </a:extLst>
          </p:cNvPr>
          <p:cNvSpPr>
            <a:spLocks noGrp="1"/>
          </p:cNvSpPr>
          <p:nvPr>
            <p:ph type="subTitle" idx="1"/>
          </p:nvPr>
        </p:nvSpPr>
        <p:spPr>
          <a:xfrm>
            <a:off x="1524000" y="4911438"/>
            <a:ext cx="9144000" cy="683219"/>
          </a:xfrm>
        </p:spPr>
        <p:txBody>
          <a:bodyPr/>
          <a:lstStyle/>
          <a:p>
            <a:r>
              <a:rPr lang="en-US" dirty="0"/>
              <a:t>Resources</a:t>
            </a:r>
          </a:p>
        </p:txBody>
      </p:sp>
      <p:sp>
        <p:nvSpPr>
          <p:cNvPr id="3" name="TextBox 2">
            <a:extLst>
              <a:ext uri="{FF2B5EF4-FFF2-40B4-BE49-F238E27FC236}">
                <a16:creationId xmlns:a16="http://schemas.microsoft.com/office/drawing/2014/main" id="{C8055442-152E-4F96-36A3-5E0A2716F568}"/>
              </a:ext>
            </a:extLst>
          </p:cNvPr>
          <p:cNvSpPr txBox="1"/>
          <p:nvPr/>
        </p:nvSpPr>
        <p:spPr>
          <a:xfrm>
            <a:off x="1524000" y="1757995"/>
            <a:ext cx="9841669" cy="2585323"/>
          </a:xfrm>
          <a:prstGeom prst="rect">
            <a:avLst/>
          </a:prstGeom>
          <a:noFill/>
        </p:spPr>
        <p:txBody>
          <a:bodyPr wrap="square" rtlCol="0">
            <a:spAutoFit/>
          </a:bodyPr>
          <a:lstStyle/>
          <a:p>
            <a:pPr fontAlgn="base"/>
            <a:br>
              <a:rPr lang="en-US" dirty="0"/>
            </a:br>
            <a:br>
              <a:rPr lang="en-US" dirty="0"/>
            </a:br>
            <a:r>
              <a:rPr lang="en-US" dirty="0">
                <a:hlinkClick r:id="rId3" tooltip="https://jashankj.space/misc/usenet-cookbook/Cookbook.pdf"/>
              </a:rPr>
              <a:t>https://jashankj.space/misc/usenet-cookbook/Cookbook.pdf</a:t>
            </a:r>
            <a:br>
              <a:rPr lang="en-US" dirty="0"/>
            </a:br>
            <a:br>
              <a:rPr lang="en-US" dirty="0"/>
            </a:br>
            <a:r>
              <a:rPr lang="en-US" dirty="0">
                <a:hlinkClick r:id="rId4" tooltip="https://www.ars.usda.gov/is/np/NutritiveValueofFoods/NutritiveValueofFoods.pdf"/>
              </a:rPr>
              <a:t>https://www.ars.usda.gov/is/np/NutritiveValueofFoods/NutritiveValueofFoods.pdf</a:t>
            </a:r>
            <a:endParaRPr lang="en-US" dirty="0"/>
          </a:p>
          <a:p>
            <a:pPr fontAlgn="base"/>
            <a:endParaRPr lang="en-US" dirty="0"/>
          </a:p>
          <a:p>
            <a:pPr fontAlgn="base"/>
            <a:r>
              <a:rPr lang="en-US" dirty="0">
                <a:hlinkClick r:id="rId5" tooltip="https://www.dhs.wisconsin.gov/publications/p4/p40109.pdf"/>
              </a:rPr>
              <a:t>https://www.dhs.wisconsin.gov/publications/p4/p40109.pdf</a:t>
            </a:r>
            <a:endParaRPr lang="en-US" dirty="0"/>
          </a:p>
          <a:p>
            <a:br>
              <a:rPr lang="en-US" dirty="0"/>
            </a:br>
            <a:endParaRPr lang="en-US" dirty="0"/>
          </a:p>
        </p:txBody>
      </p:sp>
    </p:spTree>
    <p:extLst>
      <p:ext uri="{BB962C8B-B14F-4D97-AF65-F5344CB8AC3E}">
        <p14:creationId xmlns:p14="http://schemas.microsoft.com/office/powerpoint/2010/main" val="3140505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F2A2379-DD35-4769-BFD6-4857D72F8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3.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Tech presentation</Template>
  <TotalTime>271</TotalTime>
  <Words>880</Words>
  <Application>Microsoft Office PowerPoint</Application>
  <PresentationFormat>Widescreen</PresentationFormat>
  <Paragraphs>63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Wingdings</vt:lpstr>
      <vt:lpstr>Custom</vt:lpstr>
      <vt:lpstr>Group 3   Aggie S. Bresee  Fnu Madiha Wahed  Vivek Kumar Mishra  Shiva  Suhail Syed  Ibrahim Mohammad </vt:lpstr>
      <vt:lpstr> The three responses all successfully used the initial context (23 y/o, 6x/week, strength + cardio) to create a 6-day structured plan. However, they differed significantly in their conversational approach and completeness.  </vt:lpstr>
      <vt:lpstr> The first response was the most structured and direct, but it immediately repeated the data request after acknowledging the user's profile, making it the least conversational.   The second response was the most efficient, immediately focusing on three quick, necessary points (Goal, Equipment, Duration) to finalize the plan  The third response was the most detailed and proactive, not waiting for the final inputs but instead immediately generating a full, well-structured, sample 6-day split, including timing principles, nutrition advice, and periodization—making it the highest quality result as it provided immediate, actionable content. </vt:lpstr>
      <vt:lpstr> People struggle to find realistic, science-based fitness plans.  Generic meal plans ignore factors like cycle, recovery, and lifestyle.  Motivation drops when progress tracking isn’t personalized.</vt:lpstr>
      <vt:lpstr>What is NutriFit AI?</vt:lpstr>
      <vt:lpstr>Ideas and Insights</vt:lpstr>
      <vt:lpstr>Decisions and Rationales </vt:lpstr>
      <vt:lpstr>Final Outcome</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Aggie Swarna Kumar Bresee</dc:creator>
  <cp:lastModifiedBy>Aggie Swarna Kumar Bresee</cp:lastModifiedBy>
  <cp:revision>7</cp:revision>
  <dcterms:created xsi:type="dcterms:W3CDTF">2025-11-01T15:31:26Z</dcterms:created>
  <dcterms:modified xsi:type="dcterms:W3CDTF">2025-11-01T22:35:40Z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